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2"/>
  </p:notesMasterIdLst>
  <p:handoutMasterIdLst>
    <p:handoutMasterId r:id="rId13"/>
  </p:handoutMasterIdLst>
  <p:sldIdLst>
    <p:sldId id="435" r:id="rId5"/>
    <p:sldId id="467" r:id="rId6"/>
    <p:sldId id="470" r:id="rId7"/>
    <p:sldId id="471" r:id="rId8"/>
    <p:sldId id="468" r:id="rId9"/>
    <p:sldId id="473" r:id="rId10"/>
    <p:sldId id="472" r:id="rId11"/>
  </p:sldIdLst>
  <p:sldSz cx="24382413" cy="13716000"/>
  <p:notesSz cx="6858000" cy="9144000"/>
  <p:embeddedFontLst>
    <p:embeddedFont>
      <p:font typeface="Bitter" pitchFamily="2" charset="77"/>
      <p:regular r:id="rId14"/>
      <p:bold r:id="rId15"/>
      <p:italic r:id="rId16"/>
      <p:boldItalic r:id="rId17"/>
    </p:embeddedFont>
    <p:embeddedFont>
      <p:font typeface="Bitter Medium" pitchFamily="2" charset="77"/>
      <p:regular r:id="rId18"/>
      <p:italic r:id="rId19"/>
    </p:embeddedFont>
    <p:embeddedFont>
      <p:font typeface="Bitter SemiBold" pitchFamily="2" charset="77"/>
      <p:regular r:id="rId20"/>
      <p:bold r:id="rId21"/>
      <p:italic r:id="rId22"/>
      <p:boldItalic r:id="rId23"/>
    </p:embeddedFont>
    <p:embeddedFont>
      <p:font typeface="Rubik" pitchFamily="2" charset="-79"/>
      <p:regular r:id="rId24"/>
      <p:bold r:id="rId25"/>
      <p:italic r:id="rId26"/>
      <p:boldItalic r:id="rId27"/>
    </p:embeddedFont>
    <p:embeddedFont>
      <p:font typeface="Rubik Medium" pitchFamily="2" charset="-79"/>
      <p:regular r:id="rId28"/>
      <p:italic r:id="rId29"/>
    </p:embeddedFont>
    <p:embeddedFont>
      <p:font typeface="Rubik SemiBold" pitchFamily="2" charset="-79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68" autoAdjust="0"/>
    <p:restoredTop sz="96327" autoAdjust="0"/>
  </p:normalViewPr>
  <p:slideViewPr>
    <p:cSldViewPr snapToGrid="0">
      <p:cViewPr varScale="1">
        <p:scale>
          <a:sx n="57" d="100"/>
          <a:sy n="57" d="100"/>
        </p:scale>
        <p:origin x="240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26/06/2025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26/06/2025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7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44291-6C27-0C10-B89B-921D9D75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99305-46BC-B05C-28D0-92A6CAF33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57C10-0715-730D-BE6F-B82978776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27312-6BF7-A2E2-59D8-2631AB922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85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1881A-3EAA-4A69-A10E-ACF7E4122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B7EB1-80D8-D898-D90E-F2BDE8618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21881-C002-F4FD-3BBE-B02CDF613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6D0AF-B746-F0D8-058B-DEBE3FD0F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69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26/06/2025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busines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bif.org/busines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d.int/gbf/targets/15" TargetMode="External"/><Relationship Id="rId2" Type="http://schemas.openxmlformats.org/officeDocument/2006/relationships/hyperlink" Target="https://www.gbif.org/composition/1XtRfS0nTKs8HtRd18Q7ai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bif.org/business" TargetMode="External"/><Relationship Id="rId4" Type="http://schemas.openxmlformats.org/officeDocument/2006/relationships/hyperlink" Target="https://www.cbd.int/gbf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vimeo.com/473377963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gbif.org/project/2Zik1tfJoh3C92ZslvhDIr/openpsd-promoting-publication-and-use-of-private-sector-data-on-biodiversity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ocs.gbif.org/private-sector-data-publishing/2.0/en/" TargetMode="External"/><Relationship Id="rId11" Type="http://schemas.openxmlformats.org/officeDocument/2006/relationships/hyperlink" Target="https://www.gbif.org/business" TargetMode="External"/><Relationship Id="rId5" Type="http://schemas.openxmlformats.org/officeDocument/2006/relationships/hyperlink" Target="https://wabsi.org.au/our-work/projects/digitally-transforming-environmental-impact-assessment/" TargetMode="External"/><Relationship Id="rId10" Type="http://schemas.openxmlformats.org/officeDocument/2006/relationships/image" Target="../media/image16.jpeg"/><Relationship Id="rId4" Type="http://schemas.openxmlformats.org/officeDocument/2006/relationships/hyperlink" Target="https://www.gbif.org/data4nature" TargetMode="Externa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bif.org/business" TargetMode="External"/><Relationship Id="rId5" Type="http://schemas.openxmlformats.org/officeDocument/2006/relationships/hyperlink" Target="https://assets.ctfassets.net/uo17ejk9rkwj/x7QXZCIAfuueDUnvnqH7K/118fe449902a5c8409de7798e69d068a/Sheets-FR-update.pdf" TargetMode="External"/><Relationship Id="rId4" Type="http://schemas.openxmlformats.org/officeDocument/2006/relationships/hyperlink" Target="https://assets.ctfassets.net/uo17ejk9rkwj/4hLjJPwLWEX77BUX0IvWg2/a2ba5b2e202ba6d0926b44db07e86d5f/Sheets-v4-COL.pdf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gbif.org/publisher/d5ef14a1-5177-4547-9ce2-46d84a4214eb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bif.org/business" TargetMode="External"/><Relationship Id="rId11" Type="http://schemas.openxmlformats.org/officeDocument/2006/relationships/hyperlink" Target="https://www.gbif.org/publisher/efc5d3c7-2fec-42dd-85de-078a73973bd1" TargetMode="External"/><Relationship Id="rId5" Type="http://schemas.openxmlformats.org/officeDocument/2006/relationships/image" Target="../media/image19.png"/><Relationship Id="rId10" Type="http://schemas.openxmlformats.org/officeDocument/2006/relationships/hyperlink" Target="https://www.gbif.org/publisher/b2c1126d-e3b4-4619-9f94-b236dcc0a947" TargetMode="External"/><Relationship Id="rId4" Type="http://schemas.openxmlformats.org/officeDocument/2006/relationships/hyperlink" Target="https://www.gbif.org/publisher/e5150835-f502-424c-b470-24dd496b1b18" TargetMode="Externa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1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A86DC6-7564-BCB6-2891-7FBE270A9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1005" y="2709069"/>
            <a:ext cx="10338328" cy="82978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DK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itter" pitchFamily="2" charset="77"/>
              </a:rPr>
              <a:t>Business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DK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itter" pitchFamily="2" charset="77"/>
              </a:rPr>
              <a:t>sector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81A5309-367D-8C09-130F-7B45104F8A8D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gbif.org/business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57EBF-4BE9-89F4-86EC-49A72D1F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888" y="3259180"/>
            <a:ext cx="10209124" cy="82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7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EC745-886E-F5EC-71E8-FAD5A20E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Business sector</a:t>
            </a:r>
            <a:endParaRPr lang="en-D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11DA0C-5DF6-96D4-F278-976CE3CAA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i="1" dirty="0">
                <a:latin typeface="Bitter Medium" pitchFamily="2" charset="77"/>
              </a:rPr>
              <a:t>Businesses are increasingly demonstrating commitments to environmental and social responsibility by sharing biodiversity data they collect during monitoring and impact assessment activities</a:t>
            </a:r>
            <a:endParaRPr lang="en-DK" i="1" dirty="0">
              <a:latin typeface="Bitter Medium" pitchFamily="2" charset="77"/>
            </a:endParaRPr>
          </a:p>
        </p:txBody>
      </p:sp>
      <p:pic>
        <p:nvPicPr>
          <p:cNvPr id="4" name="Picture 3" descr="A hand with an elephant and graph and coins&#10;&#10;AI-generated content may be incorrect.">
            <a:extLst>
              <a:ext uri="{FF2B5EF4-FFF2-40B4-BE49-F238E27FC236}">
                <a16:creationId xmlns:a16="http://schemas.microsoft.com/office/drawing/2014/main" id="{FAED8F26-F4C2-89B0-DB40-BFB60685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847" y="3662788"/>
            <a:ext cx="10415206" cy="7469923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76EE01F-2671-F108-021F-ABFE655DDDE6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gbif.org/business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3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782096-515B-0220-DAFB-05ABCA1D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sector</a:t>
            </a:r>
            <a:endParaRPr lang="en-D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B6BB47-7ED6-FB3C-C96E-0E8951C1A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 fontScale="92500"/>
          </a:bodyPr>
          <a:lstStyle/>
          <a:p>
            <a:r>
              <a:rPr lang="en-GB" dirty="0"/>
              <a:t>Businesses can both contribute to and benefit from sharing open data on biodiversity. Many companies make use of free and open location-specific data and information through GBIF to support evidence-based decision-making and inform corporate responses to new reporting requirements for biodiversity. Meanwhile, </a:t>
            </a:r>
            <a:r>
              <a:rPr lang="en-GB" dirty="0">
                <a:hlinkClick r:id="rId2"/>
              </a:rPr>
              <a:t>a growing network of private enterprises</a:t>
            </a:r>
            <a:r>
              <a:rPr lang="en-GB" dirty="0"/>
              <a:t> use GBIF as a platform for sharing data collected during their operations, often closing gaps in global knowledge of biodiversity.</a:t>
            </a:r>
          </a:p>
          <a:p>
            <a:r>
              <a:rPr lang="en-GB" dirty="0"/>
              <a:t>The combined value of these activities helps businesses and financial institutions to reduce biodiversity-related risks and to increase their positive impacts toward </a:t>
            </a:r>
            <a:r>
              <a:rPr lang="en-GB" dirty="0">
                <a:hlinkClick r:id="rId3"/>
              </a:rPr>
              <a:t>Target 15</a:t>
            </a:r>
            <a:r>
              <a:rPr lang="en-GB" dirty="0"/>
              <a:t> under the </a:t>
            </a:r>
            <a:r>
              <a:rPr lang="en-GB" dirty="0">
                <a:hlinkClick r:id="rId4"/>
              </a:rPr>
              <a:t>Kunming-Montreal Global Biodiversity Framework</a:t>
            </a:r>
            <a:r>
              <a:rPr lang="en-GB" dirty="0"/>
              <a:t>.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7E41C54-A6D5-9EC7-172D-2FE8D100458D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gbif.org/business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0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5FEEEF-4320-CE8A-0B6B-74DF0C56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21566187" cy="720000"/>
          </a:xfrm>
        </p:spPr>
        <p:txBody>
          <a:bodyPr/>
          <a:lstStyle/>
          <a:p>
            <a:r>
              <a:rPr lang="en-GB" sz="3200" dirty="0">
                <a:solidFill>
                  <a:schemeClr val="bg1"/>
                </a:solidFill>
              </a:rPr>
              <a:t>https://</a:t>
            </a:r>
            <a:r>
              <a:rPr lang="en-GB" sz="3200" dirty="0" err="1">
                <a:solidFill>
                  <a:schemeClr val="bg1"/>
                </a:solidFill>
              </a:rPr>
              <a:t>vimeo.com</a:t>
            </a:r>
            <a:r>
              <a:rPr lang="en-GB" sz="3200" dirty="0">
                <a:solidFill>
                  <a:schemeClr val="bg1"/>
                </a:solidFill>
              </a:rPr>
              <a:t>/473377963</a:t>
            </a:r>
            <a:endParaRPr lang="en-DK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66989E-98A0-14D0-7C3F-12C4ACB7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Business sector - Video</a:t>
            </a:r>
          </a:p>
        </p:txBody>
      </p:sp>
      <p:pic>
        <p:nvPicPr>
          <p:cNvPr id="7" name="Picture 6" descr="A screen shot of a video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2BB4EA03-94D8-A5CF-AAC2-3800C2377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95" y="3248818"/>
            <a:ext cx="14772022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54E9F-2759-DF4B-5BF9-C666B281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1CF5D7-7C62-C77F-4D3B-5A80FD15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Background and guidance on data sharing from the business sector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334A07-BC40-503F-2138-D309A98730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OpenPSD: Promoting publication and use of private-sector data on biodiversity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F4B4FDF-FD69-12C4-3225-0C4F7D7FEED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4"/>
              </a:rPr>
              <a:t>Data4Nature: Share to protect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331CF47-292B-4962-2A9E-F5DA39C59F4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GB" dirty="0">
                <a:hlinkClick r:id="rId5"/>
              </a:rPr>
              <a:t>Digitally Transforming Environmental Impact Assessment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B3FD9C2-ECDB-65C9-3521-E47D985FE37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r>
              <a:rPr lang="en-GB" dirty="0">
                <a:hlinkClick r:id="rId6"/>
              </a:rPr>
              <a:t>Guidance for private companies to become data publishers through GBIF</a:t>
            </a:r>
            <a:endParaRPr lang="en-GB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CA434B4-A8DC-BB20-D488-176241705F8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l="17076" r="17076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5407972-B75B-228A-FA96-DBD009DA0C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l="13417" r="13417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49D1315-814D-DA3F-E26E-D16946FF6A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 t="15831" b="15831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486FDF89-C1B8-658F-0CAE-4BF5FD7ADFC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/>
          <a:srcRect l="1223" r="1223"/>
          <a:stretch>
            <a:fillRect/>
          </a:stretch>
        </p:blipFill>
        <p:spPr/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D3929F4-2FF1-444C-A003-713518B8A268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gbif.org/business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9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grey fish with a white circle&#10;&#10;AI-generated content may be incorrect.">
            <a:extLst>
              <a:ext uri="{FF2B5EF4-FFF2-40B4-BE49-F238E27FC236}">
                <a16:creationId xmlns:a16="http://schemas.microsoft.com/office/drawing/2014/main" id="{CF99FA6F-D7E4-CA5E-ACF6-C43832555E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" b="1938"/>
          <a:stretch>
            <a:fillRect/>
          </a:stretch>
        </p:blipFill>
        <p:spPr>
          <a:xfrm>
            <a:off x="2109788" y="3257550"/>
            <a:ext cx="8640762" cy="622935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F164DF6-B2ED-F912-3494-E91DEC08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Featured case studies</a:t>
            </a:r>
            <a:endParaRPr lang="en-DK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BAABAC26-779C-1E1A-AF35-6ADFB0342D20}"/>
              </a:ext>
            </a:extLst>
          </p:cNvPr>
          <p:cNvSpPr txBox="1">
            <a:spLocks/>
          </p:cNvSpPr>
          <p:nvPr/>
        </p:nvSpPr>
        <p:spPr>
          <a:xfrm>
            <a:off x="13631366" y="3257551"/>
            <a:ext cx="8640762" cy="6229350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K"/>
          </a:p>
        </p:txBody>
      </p:sp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F129BF1C-8162-FED9-7D40-38049D11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" b="1938"/>
          <a:stretch/>
        </p:blipFill>
        <p:spPr>
          <a:xfrm>
            <a:off x="13631366" y="3257550"/>
            <a:ext cx="8640762" cy="6229350"/>
          </a:xfrm>
          <a:prstGeom prst="rect">
            <a:avLst/>
          </a:prstGeom>
        </p:spPr>
      </p:pic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5E68373-CA3D-8E13-AF6E-F5CCD2DF2E14}"/>
              </a:ext>
            </a:extLst>
          </p:cNvPr>
          <p:cNvSpPr txBox="1">
            <a:spLocks/>
          </p:cNvSpPr>
          <p:nvPr/>
        </p:nvSpPr>
        <p:spPr>
          <a:xfrm>
            <a:off x="2109788" y="9486900"/>
            <a:ext cx="8640762" cy="20685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Colombia: Biodiversidad y Desarrollo</a:t>
            </a:r>
            <a:endParaRPr lang="en-GB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4A16228-25C8-91BE-8CFB-D1A57C0D95F3}"/>
              </a:ext>
            </a:extLst>
          </p:cNvPr>
          <p:cNvSpPr txBox="1">
            <a:spLocks/>
          </p:cNvSpPr>
          <p:nvPr/>
        </p:nvSpPr>
        <p:spPr>
          <a:xfrm>
            <a:off x="13631366" y="9486900"/>
            <a:ext cx="8640762" cy="20685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5"/>
              </a:rPr>
              <a:t>France: Depobio</a:t>
            </a:r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0B3D65F-0BA2-6F41-D8BC-82FED50875F0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gbif.org/business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D0383-D596-B131-AF0C-05B4E3509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D48F2-C6EC-D4D4-E60E-34D63A82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Featured business-sector publishers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57B6F-E440-9EF2-53A6-4BC47950C561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/>
        <p:txBody>
          <a:bodyPr/>
          <a:lstStyle/>
          <a:p>
            <a:r>
              <a:rPr lang="en-GB" sz="3200" b="0" dirty="0">
                <a:latin typeface="Rubik Medium" pitchFamily="2" charset="-79"/>
                <a:cs typeface="Rubik Medium" pitchFamily="2" charset="-79"/>
                <a:hlinkClick r:id="rId3"/>
              </a:rPr>
              <a:t>Ecopetrol S.A.</a:t>
            </a:r>
            <a:endParaRPr lang="en-GB" sz="3200" b="0" dirty="0">
              <a:latin typeface="Rubik Medium" pitchFamily="2" charset="-79"/>
              <a:cs typeface="Rubik Medium" pitchFamily="2" charset="-79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72204-35F5-C303-BF94-6CE341DA1511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/>
          <a:lstStyle/>
          <a:p>
            <a:r>
              <a:rPr lang="en-GB" sz="3200" b="0" dirty="0">
                <a:latin typeface="Rubik Medium" pitchFamily="2" charset="-79"/>
                <a:cs typeface="Rubik Medium" pitchFamily="2" charset="-79"/>
                <a:hlinkClick r:id="rId4"/>
              </a:rPr>
              <a:t>EDP</a:t>
            </a:r>
            <a:endParaRPr lang="en-GB" sz="3200" b="0" dirty="0">
              <a:latin typeface="Rubik Medium" pitchFamily="2" charset="-79"/>
              <a:cs typeface="Rubik Medium" pitchFamily="2" charset="-79"/>
            </a:endParaRPr>
          </a:p>
        </p:txBody>
      </p:sp>
      <p:pic>
        <p:nvPicPr>
          <p:cNvPr id="20" name="Picture Placeholder 19" descr="A logo with colorful circles&#10;&#10;AI-generated content may be incorrect.">
            <a:extLst>
              <a:ext uri="{FF2B5EF4-FFF2-40B4-BE49-F238E27FC236}">
                <a16:creationId xmlns:a16="http://schemas.microsoft.com/office/drawing/2014/main" id="{156D546A-C153-26C9-5F09-B5DE24CB8B0C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-12793" r="1202" b="-10952"/>
          <a:stretch>
            <a:fillRect/>
          </a:stretch>
        </p:blipFill>
        <p:spPr>
          <a:xfrm>
            <a:off x="1026839" y="3850214"/>
            <a:ext cx="5042812" cy="5040000"/>
          </a:xfr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D56C501-2753-6651-C661-DEA7E47F6238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gbif.org/business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Picture Placeholder 28" descr="A blue and green logo&#10;&#10;AI-generated content may be incorrect.">
            <a:extLst>
              <a:ext uri="{FF2B5EF4-FFF2-40B4-BE49-F238E27FC236}">
                <a16:creationId xmlns:a16="http://schemas.microsoft.com/office/drawing/2014/main" id="{C63B3393-54CF-26E5-61AF-D9750C47FCB7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-12632" r="3243" b="-12148"/>
          <a:stretch>
            <a:fillRect/>
          </a:stretch>
        </p:blipFill>
        <p:spPr>
          <a:xfrm>
            <a:off x="6784172" y="3850214"/>
            <a:ext cx="5042812" cy="5040000"/>
          </a:xfrm>
        </p:spPr>
      </p:pic>
      <p:pic>
        <p:nvPicPr>
          <p:cNvPr id="31" name="Picture Placeholder 30" descr="A green lizard with yellow text&#10;&#10;AI-generated content may be incorrect.">
            <a:extLst>
              <a:ext uri="{FF2B5EF4-FFF2-40B4-BE49-F238E27FC236}">
                <a16:creationId xmlns:a16="http://schemas.microsoft.com/office/drawing/2014/main" id="{473EE07C-11D2-5835-32FB-2AD477CE54FF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r="12453"/>
          <a:stretch>
            <a:fillRect/>
          </a:stretch>
        </p:blipFill>
        <p:spPr/>
      </p:pic>
      <p:pic>
        <p:nvPicPr>
          <p:cNvPr id="33" name="Picture Placeholder 32" descr="A logo with a spiral in the middle&#10;&#10;AI-generated content may be incorrect.">
            <a:extLst>
              <a:ext uri="{FF2B5EF4-FFF2-40B4-BE49-F238E27FC236}">
                <a16:creationId xmlns:a16="http://schemas.microsoft.com/office/drawing/2014/main" id="{81B8496E-C6DF-591C-73E1-2425BFF2F457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-15658" r="1087" b="-13743"/>
          <a:stretch>
            <a:fillRect/>
          </a:stretch>
        </p:blipFill>
        <p:spPr>
          <a:xfrm>
            <a:off x="18328292" y="3850214"/>
            <a:ext cx="5042812" cy="504000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8A5D4BF-02BC-F7F7-4430-58F001694761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r>
              <a:rPr lang="en-GB" sz="3200" b="0" dirty="0">
                <a:latin typeface="Rubik Medium" pitchFamily="2" charset="-79"/>
                <a:cs typeface="Rubik Medium" pitchFamily="2" charset="-79"/>
                <a:hlinkClick r:id="rId10"/>
              </a:rPr>
              <a:t>Biofokus</a:t>
            </a:r>
            <a:endParaRPr lang="en-GB" sz="3200" b="0" dirty="0">
              <a:latin typeface="Rubik Medium" pitchFamily="2" charset="-79"/>
              <a:cs typeface="Rubik Medium" pitchFamily="2" charset="-79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8B8E70F-CAAD-E81F-9F3C-F238CC334DCF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r>
              <a:rPr lang="en-GB" sz="3200" b="0" dirty="0">
                <a:latin typeface="Rubik Medium" pitchFamily="2" charset="-79"/>
                <a:cs typeface="Rubik Medium" pitchFamily="2" charset="-79"/>
                <a:hlinkClick r:id="rId11"/>
              </a:rPr>
              <a:t>DNV</a:t>
            </a:r>
            <a:endParaRPr lang="en-GB" sz="3200" b="0" dirty="0">
              <a:latin typeface="Rubik Medium" pitchFamily="2" charset="-79"/>
              <a:cs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50924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2613</TotalTime>
  <Words>244</Words>
  <Application>Microsoft Macintosh PowerPoint</Application>
  <PresentationFormat>Custom</PresentationFormat>
  <Paragraphs>36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Bitter</vt:lpstr>
      <vt:lpstr>Arial</vt:lpstr>
      <vt:lpstr>Rubik SemiBold</vt:lpstr>
      <vt:lpstr>Bitter SemiBold</vt:lpstr>
      <vt:lpstr>Rubik</vt:lpstr>
      <vt:lpstr>Bitter Medium</vt:lpstr>
      <vt:lpstr>Rubik Medium</vt:lpstr>
      <vt:lpstr>Tema de Office</vt:lpstr>
      <vt:lpstr>PowerPoint Presentation</vt:lpstr>
      <vt:lpstr>Business sector</vt:lpstr>
      <vt:lpstr>Business sector</vt:lpstr>
      <vt:lpstr>Business sector - Video</vt:lpstr>
      <vt:lpstr>Background and guidance on data sharing from the business sector</vt:lpstr>
      <vt:lpstr>Featured case studies</vt:lpstr>
      <vt:lpstr>Featured business-sector publishers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22</cp:revision>
  <dcterms:created xsi:type="dcterms:W3CDTF">2025-06-24T13:49:25Z</dcterms:created>
  <dcterms:modified xsi:type="dcterms:W3CDTF">2025-06-27T07:50:38Z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